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07" r:id="rId4"/>
    <p:sldId id="305" r:id="rId5"/>
    <p:sldId id="306" r:id="rId6"/>
    <p:sldId id="293" r:id="rId7"/>
    <p:sldId id="308" r:id="rId8"/>
    <p:sldId id="309" r:id="rId9"/>
    <p:sldId id="310" r:id="rId10"/>
    <p:sldId id="291" r:id="rId11"/>
    <p:sldId id="301" r:id="rId12"/>
    <p:sldId id="304" r:id="rId13"/>
    <p:sldId id="311" r:id="rId14"/>
    <p:sldId id="302" r:id="rId15"/>
    <p:sldId id="312" r:id="rId16"/>
    <p:sldId id="299" r:id="rId17"/>
    <p:sldId id="300" r:id="rId18"/>
    <p:sldId id="294" r:id="rId19"/>
    <p:sldId id="285" r:id="rId20"/>
    <p:sldId id="287" r:id="rId21"/>
    <p:sldId id="288" r:id="rId22"/>
    <p:sldId id="292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18288000" cy="10287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K Grotesk Light" panose="00000400000000000000" pitchFamily="50" charset="0"/>
      <p:regular r:id="rId51"/>
    </p:embeddedFont>
    <p:embeddedFont>
      <p:font typeface="Inter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B73"/>
    <a:srgbClr val="384559"/>
    <a:srgbClr val="1D2B42"/>
    <a:srgbClr val="FFFFFF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/>
              <a:t>Top 10 Car Make with the Highest Number of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32883816857203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2954864"/>
        <c:axId val="582955256"/>
      </c:barChart>
      <c:catAx>
        <c:axId val="582954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/>
                  <a:t>Car Make</a:t>
                </a:r>
              </a:p>
            </c:rich>
          </c:tx>
          <c:layout>
            <c:manualLayout>
              <c:xMode val="edge"/>
              <c:yMode val="edge"/>
              <c:x val="1.570048309178744E-2"/>
              <c:y val="0.4398850853401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5256"/>
        <c:crosses val="autoZero"/>
        <c:auto val="1"/>
        <c:lblAlgn val="ctr"/>
        <c:lblOffset val="100"/>
        <c:noMultiLvlLbl val="0"/>
      </c:catAx>
      <c:valAx>
        <c:axId val="582955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402531920352062"/>
              <c:y val="0.955927830546693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1D2B42"/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Most Popular Car</a:t>
            </a:r>
            <a:r>
              <a:rPr lang="en-US" baseline="0" dirty="0"/>
              <a:t> Repair &amp; Maintenance Services</a:t>
            </a:r>
            <a:endParaRPr lang="en-US" dirty="0"/>
          </a:p>
        </c:rich>
      </c:tx>
      <c:layout>
        <c:manualLayout>
          <c:xMode val="edge"/>
          <c:yMode val="edge"/>
          <c:x val="0.27596768968025814"/>
          <c:y val="7.86386838977731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Batteries</c:v>
                </c:pt>
                <c:pt idx="1">
                  <c:v>Drive Train</c:v>
                </c:pt>
                <c:pt idx="2">
                  <c:v>Accessories</c:v>
                </c:pt>
                <c:pt idx="3">
                  <c:v>Electrical Components</c:v>
                </c:pt>
                <c:pt idx="4">
                  <c:v>Cooling System</c:v>
                </c:pt>
                <c:pt idx="5">
                  <c:v>Driveability</c:v>
                </c:pt>
                <c:pt idx="6">
                  <c:v>Tires &amp; Wheels</c:v>
                </c:pt>
                <c:pt idx="7">
                  <c:v>Transmission &amp; Clutch</c:v>
                </c:pt>
                <c:pt idx="8">
                  <c:v>Engine</c:v>
                </c:pt>
                <c:pt idx="9">
                  <c:v>HVAC</c:v>
                </c:pt>
                <c:pt idx="10">
                  <c:v>Brakes</c:v>
                </c:pt>
                <c:pt idx="11">
                  <c:v>Steering &amp; Suspension</c:v>
                </c:pt>
                <c:pt idx="12">
                  <c:v>Oil, Lube, PMS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132</c:v>
                </c:pt>
                <c:pt idx="1">
                  <c:v>104</c:v>
                </c:pt>
                <c:pt idx="2">
                  <c:v>147</c:v>
                </c:pt>
                <c:pt idx="3">
                  <c:v>336</c:v>
                </c:pt>
                <c:pt idx="4">
                  <c:v>397</c:v>
                </c:pt>
                <c:pt idx="5">
                  <c:v>324</c:v>
                </c:pt>
                <c:pt idx="6">
                  <c:v>372</c:v>
                </c:pt>
                <c:pt idx="7">
                  <c:v>607</c:v>
                </c:pt>
                <c:pt idx="8">
                  <c:v>648</c:v>
                </c:pt>
                <c:pt idx="9">
                  <c:v>531</c:v>
                </c:pt>
                <c:pt idx="10">
                  <c:v>719</c:v>
                </c:pt>
                <c:pt idx="11">
                  <c:v>1081</c:v>
                </c:pt>
                <c:pt idx="12">
                  <c:v>10147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2955648"/>
        <c:axId val="582957216"/>
      </c:barChart>
      <c:catAx>
        <c:axId val="58295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Service Category</a:t>
                </a:r>
              </a:p>
            </c:rich>
          </c:tx>
          <c:layout>
            <c:manualLayout>
              <c:xMode val="edge"/>
              <c:yMode val="edge"/>
              <c:x val="2.950330621090164E-2"/>
              <c:y val="0.36990650820859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7216"/>
        <c:crosses val="autoZero"/>
        <c:auto val="1"/>
        <c:lblAlgn val="ctr"/>
        <c:lblOffset val="100"/>
        <c:noMultiLvlLbl val="0"/>
      </c:catAx>
      <c:valAx>
        <c:axId val="58295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5496689321608019"/>
              <c:y val="0.94801485178060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Average Repair and Maintenance Cost per Car Make</a:t>
            </a:r>
          </a:p>
        </c:rich>
      </c:tx>
      <c:layout>
        <c:manualLayout>
          <c:xMode val="edge"/>
          <c:yMode val="edge"/>
          <c:x val="0.2329438487778811"/>
          <c:y val="2.5618653234692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933.26</c:v>
                </c:pt>
                <c:pt idx="1">
                  <c:v>1273.29</c:v>
                </c:pt>
                <c:pt idx="2">
                  <c:v>1348.1</c:v>
                </c:pt>
                <c:pt idx="3">
                  <c:v>1711.84</c:v>
                </c:pt>
                <c:pt idx="4">
                  <c:v>1650.71</c:v>
                </c:pt>
                <c:pt idx="5">
                  <c:v>1846.21</c:v>
                </c:pt>
                <c:pt idx="6">
                  <c:v>1986.69</c:v>
                </c:pt>
                <c:pt idx="7">
                  <c:v>2098.67</c:v>
                </c:pt>
                <c:pt idx="8">
                  <c:v>2249.3200000000002</c:v>
                </c:pt>
                <c:pt idx="9">
                  <c:v>2252.67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/>
                  <a:t>Car Nake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Service Cost (Philippine</a:t>
                </a:r>
                <a:r>
                  <a:rPr lang="en-US" sz="1400" baseline="0" dirty="0"/>
                  <a:t> Peso)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96" b="0" i="0" u="none" strike="noStrike" kern="1200" spc="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>
                <a:solidFill>
                  <a:schemeClr val="tx2"/>
                </a:solidFill>
              </a:rPr>
              <a:t>Mileage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96" b="0" i="0" u="none" strike="noStrike" kern="1200" spc="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Mileage Category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2-4FC9-BEEA-8EDB8B3649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32822704"/>
        <c:axId val="2032812720"/>
      </c:barChart>
      <c:catAx>
        <c:axId val="20328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12720"/>
        <c:crosses val="autoZero"/>
        <c:auto val="1"/>
        <c:lblAlgn val="ctr"/>
        <c:lblOffset val="100"/>
        <c:noMultiLvlLbl val="0"/>
      </c:catAx>
      <c:valAx>
        <c:axId val="20328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2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30" b="0" i="0" u="none" strike="noStrike" kern="120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330">
          <a:solidFill>
            <a:schemeClr val="tx2">
              <a:lumMod val="75000"/>
            </a:schemeClr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 dirty="0">
                <a:latin typeface="HK Grotesk Light" panose="00000400000000000000" pitchFamily="50" charset="0"/>
              </a:rPr>
              <a:t>Number of Service Transactions &amp; Unique Customers per Mileage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632205690440659E-2"/>
          <c:y val="7.3960304551221254E-2"/>
          <c:w val="0.84382837505261998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86078520"/>
        <c:axId val="286072248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Cars being Serviced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CD-4196-8766-B92193024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411741560"/>
        <c:axId val="411740384"/>
      </c:lineChart>
      <c:catAx>
        <c:axId val="286078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2248"/>
        <c:crosses val="autoZero"/>
        <c:auto val="1"/>
        <c:lblAlgn val="ctr"/>
        <c:lblOffset val="100"/>
        <c:noMultiLvlLbl val="0"/>
      </c:catAx>
      <c:valAx>
        <c:axId val="28607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Number</a:t>
                </a:r>
                <a:r>
                  <a:rPr lang="en-US" sz="1400" baseline="0" dirty="0"/>
                  <a:t>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80800592652684E-2"/>
              <c:y val="0.35610158460955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8520"/>
        <c:crosses val="autoZero"/>
        <c:crossBetween val="between"/>
      </c:valAx>
      <c:valAx>
        <c:axId val="4117403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Number of Cars Serviced</a:t>
                </a:r>
              </a:p>
            </c:rich>
          </c:tx>
          <c:layout>
            <c:manualLayout>
              <c:xMode val="edge"/>
              <c:yMode val="edge"/>
              <c:x val="0.96178569719889162"/>
              <c:y val="0.35685739492616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11741560"/>
        <c:crosses val="max"/>
        <c:crossBetween val="between"/>
      </c:valAx>
      <c:catAx>
        <c:axId val="411741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1740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60822486138285"/>
          <c:y val="0.43287326548806099"/>
          <c:w val="0.22161316714424517"/>
          <c:h val="8.1413797750449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Steering &amp; Suspension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128</c:v>
                </c:pt>
                <c:pt idx="1">
                  <c:v>61</c:v>
                </c:pt>
                <c:pt idx="2">
                  <c:v>122</c:v>
                </c:pt>
                <c:pt idx="3">
                  <c:v>240</c:v>
                </c:pt>
                <c:pt idx="4">
                  <c:v>270</c:v>
                </c:pt>
                <c:pt idx="5">
                  <c:v>251</c:v>
                </c:pt>
                <c:pt idx="6">
                  <c:v>361</c:v>
                </c:pt>
                <c:pt idx="7">
                  <c:v>284</c:v>
                </c:pt>
                <c:pt idx="8">
                  <c:v>179</c:v>
                </c:pt>
                <c:pt idx="9">
                  <c:v>274</c:v>
                </c:pt>
                <c:pt idx="10">
                  <c:v>233</c:v>
                </c:pt>
                <c:pt idx="11">
                  <c:v>149</c:v>
                </c:pt>
                <c:pt idx="12">
                  <c:v>101</c:v>
                </c:pt>
                <c:pt idx="13">
                  <c:v>120</c:v>
                </c:pt>
                <c:pt idx="14">
                  <c:v>63</c:v>
                </c:pt>
                <c:pt idx="15">
                  <c:v>80</c:v>
                </c:pt>
                <c:pt idx="16">
                  <c:v>46</c:v>
                </c:pt>
                <c:pt idx="17">
                  <c:v>54</c:v>
                </c:pt>
                <c:pt idx="18">
                  <c:v>63</c:v>
                </c:pt>
                <c:pt idx="1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Transmission &amp; Clutch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36</c:v>
                </c:pt>
                <c:pt idx="1">
                  <c:v>21</c:v>
                </c:pt>
                <c:pt idx="2">
                  <c:v>49</c:v>
                </c:pt>
                <c:pt idx="3">
                  <c:v>63</c:v>
                </c:pt>
                <c:pt idx="4">
                  <c:v>102</c:v>
                </c:pt>
                <c:pt idx="5">
                  <c:v>126</c:v>
                </c:pt>
                <c:pt idx="6">
                  <c:v>191</c:v>
                </c:pt>
                <c:pt idx="7">
                  <c:v>126</c:v>
                </c:pt>
                <c:pt idx="8">
                  <c:v>151</c:v>
                </c:pt>
                <c:pt idx="9">
                  <c:v>75</c:v>
                </c:pt>
                <c:pt idx="10">
                  <c:v>91</c:v>
                </c:pt>
                <c:pt idx="11">
                  <c:v>83</c:v>
                </c:pt>
                <c:pt idx="12">
                  <c:v>44</c:v>
                </c:pt>
                <c:pt idx="13">
                  <c:v>59</c:v>
                </c:pt>
                <c:pt idx="14">
                  <c:v>44</c:v>
                </c:pt>
                <c:pt idx="15">
                  <c:v>35</c:v>
                </c:pt>
                <c:pt idx="16">
                  <c:v>22</c:v>
                </c:pt>
                <c:pt idx="17">
                  <c:v>24</c:v>
                </c:pt>
                <c:pt idx="18">
                  <c:v>16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47</c:v>
                </c:pt>
                <c:pt idx="1">
                  <c:v>57</c:v>
                </c:pt>
                <c:pt idx="2">
                  <c:v>89</c:v>
                </c:pt>
                <c:pt idx="3">
                  <c:v>152</c:v>
                </c:pt>
                <c:pt idx="4">
                  <c:v>142</c:v>
                </c:pt>
                <c:pt idx="5">
                  <c:v>187</c:v>
                </c:pt>
                <c:pt idx="6">
                  <c:v>169</c:v>
                </c:pt>
                <c:pt idx="7">
                  <c:v>117</c:v>
                </c:pt>
                <c:pt idx="8">
                  <c:v>82</c:v>
                </c:pt>
                <c:pt idx="9">
                  <c:v>147</c:v>
                </c:pt>
                <c:pt idx="10">
                  <c:v>136</c:v>
                </c:pt>
                <c:pt idx="11">
                  <c:v>113</c:v>
                </c:pt>
                <c:pt idx="12">
                  <c:v>45</c:v>
                </c:pt>
                <c:pt idx="13">
                  <c:v>19</c:v>
                </c:pt>
                <c:pt idx="14">
                  <c:v>69</c:v>
                </c:pt>
                <c:pt idx="15">
                  <c:v>38</c:v>
                </c:pt>
                <c:pt idx="16">
                  <c:v>27</c:v>
                </c:pt>
                <c:pt idx="17">
                  <c:v>20</c:v>
                </c:pt>
                <c:pt idx="18">
                  <c:v>28</c:v>
                </c:pt>
                <c:pt idx="19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31</c:v>
                </c:pt>
                <c:pt idx="1">
                  <c:v>6</c:v>
                </c:pt>
                <c:pt idx="2">
                  <c:v>43</c:v>
                </c:pt>
                <c:pt idx="3">
                  <c:v>104</c:v>
                </c:pt>
                <c:pt idx="4">
                  <c:v>130</c:v>
                </c:pt>
                <c:pt idx="5">
                  <c:v>103</c:v>
                </c:pt>
                <c:pt idx="6">
                  <c:v>143</c:v>
                </c:pt>
                <c:pt idx="7">
                  <c:v>158</c:v>
                </c:pt>
                <c:pt idx="8">
                  <c:v>100</c:v>
                </c:pt>
                <c:pt idx="9">
                  <c:v>113</c:v>
                </c:pt>
                <c:pt idx="10">
                  <c:v>73</c:v>
                </c:pt>
                <c:pt idx="11">
                  <c:v>41</c:v>
                </c:pt>
                <c:pt idx="12">
                  <c:v>59</c:v>
                </c:pt>
                <c:pt idx="13">
                  <c:v>67</c:v>
                </c:pt>
                <c:pt idx="14">
                  <c:v>73</c:v>
                </c:pt>
                <c:pt idx="15">
                  <c:v>53</c:v>
                </c:pt>
                <c:pt idx="16">
                  <c:v>35</c:v>
                </c:pt>
                <c:pt idx="17">
                  <c:v>52</c:v>
                </c:pt>
                <c:pt idx="18">
                  <c:v>3</c:v>
                </c:pt>
                <c:pt idx="19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37</c:v>
                </c:pt>
                <c:pt idx="1">
                  <c:v>8</c:v>
                </c:pt>
                <c:pt idx="2">
                  <c:v>21</c:v>
                </c:pt>
                <c:pt idx="3">
                  <c:v>36</c:v>
                </c:pt>
                <c:pt idx="4">
                  <c:v>41</c:v>
                </c:pt>
                <c:pt idx="5">
                  <c:v>81</c:v>
                </c:pt>
                <c:pt idx="6">
                  <c:v>86</c:v>
                </c:pt>
                <c:pt idx="7">
                  <c:v>180</c:v>
                </c:pt>
                <c:pt idx="8">
                  <c:v>107</c:v>
                </c:pt>
                <c:pt idx="9">
                  <c:v>173</c:v>
                </c:pt>
                <c:pt idx="10">
                  <c:v>151</c:v>
                </c:pt>
                <c:pt idx="11">
                  <c:v>131</c:v>
                </c:pt>
                <c:pt idx="12">
                  <c:v>44</c:v>
                </c:pt>
                <c:pt idx="13">
                  <c:v>47</c:v>
                </c:pt>
                <c:pt idx="14">
                  <c:v>42</c:v>
                </c:pt>
                <c:pt idx="15">
                  <c:v>39</c:v>
                </c:pt>
                <c:pt idx="16">
                  <c:v>56</c:v>
                </c:pt>
                <c:pt idx="17">
                  <c:v>29</c:v>
                </c:pt>
                <c:pt idx="18">
                  <c:v>27</c:v>
                </c:pt>
                <c:pt idx="19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59</c:v>
                </c:pt>
                <c:pt idx="1">
                  <c:v>23</c:v>
                </c:pt>
                <c:pt idx="2">
                  <c:v>104</c:v>
                </c:pt>
                <c:pt idx="3">
                  <c:v>112</c:v>
                </c:pt>
                <c:pt idx="4">
                  <c:v>93</c:v>
                </c:pt>
                <c:pt idx="5">
                  <c:v>98</c:v>
                </c:pt>
                <c:pt idx="6">
                  <c:v>59</c:v>
                </c:pt>
                <c:pt idx="7">
                  <c:v>44</c:v>
                </c:pt>
                <c:pt idx="8">
                  <c:v>33</c:v>
                </c:pt>
                <c:pt idx="9">
                  <c:v>42</c:v>
                </c:pt>
                <c:pt idx="10">
                  <c:v>60</c:v>
                </c:pt>
                <c:pt idx="11">
                  <c:v>38</c:v>
                </c:pt>
                <c:pt idx="12">
                  <c:v>21</c:v>
                </c:pt>
                <c:pt idx="13">
                  <c:v>19</c:v>
                </c:pt>
                <c:pt idx="14">
                  <c:v>8</c:v>
                </c:pt>
                <c:pt idx="15">
                  <c:v>8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5831432"/>
        <c:axId val="355832608"/>
      </c:lineChart>
      <c:catAx>
        <c:axId val="35583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2608"/>
        <c:crosses val="autoZero"/>
        <c:auto val="1"/>
        <c:lblAlgn val="ctr"/>
        <c:lblOffset val="100"/>
        <c:noMultiLvlLbl val="0"/>
      </c:catAx>
      <c:valAx>
        <c:axId val="3558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F9B-4918-956C-14096D5C8FE8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5616"/>
        <c:axId val="356563656"/>
      </c:lineChart>
      <c:catAx>
        <c:axId val="35656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3656"/>
        <c:crosses val="autoZero"/>
        <c:auto val="1"/>
        <c:lblAlgn val="ctr"/>
        <c:lblOffset val="100"/>
        <c:noMultiLvlLbl val="0"/>
      </c:catAx>
      <c:valAx>
        <c:axId val="35656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A-4B0A-A0AA-ABC72DB19F5F}"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A-4B0A-A0AA-ABC72DB19F5F}"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A-4B0A-A0AA-ABC72DB19F5F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A-4B0A-A0AA-ABC72DB19F5F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2480"/>
        <c:axId val="355833000"/>
      </c:lineChart>
      <c:catAx>
        <c:axId val="35656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3000"/>
        <c:crosses val="autoZero"/>
        <c:auto val="1"/>
        <c:lblAlgn val="ctr"/>
        <c:lblOffset val="100"/>
        <c:tickMarkSkip val="2"/>
        <c:noMultiLvlLbl val="0"/>
      </c:catAx>
      <c:valAx>
        <c:axId val="35583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ogparts.eu/blog/inspect-steering-suspension.html" TargetMode="Externa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7.jpeg"/><Relationship Id="rId7" Type="http://schemas.openxmlformats.org/officeDocument/2006/relationships/image" Target="../media/image2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5.svg"/><Relationship Id="rId4" Type="http://schemas.openxmlformats.org/officeDocument/2006/relationships/image" Target="../media/image58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6.svg"/><Relationship Id="rId5" Type="http://schemas.openxmlformats.org/officeDocument/2006/relationships/image" Target="../media/image23.svg"/><Relationship Id="rId10" Type="http://schemas.openxmlformats.org/officeDocument/2006/relationships/image" Target="../media/image65.png"/><Relationship Id="rId4" Type="http://schemas.openxmlformats.org/officeDocument/2006/relationships/image" Target="../media/image22.png"/><Relationship Id="rId9" Type="http://schemas.openxmlformats.org/officeDocument/2006/relationships/image" Target="../media/image6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48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Marching to the Beat </a:t>
            </a:r>
          </a:p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of Our Brand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01/15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Corporate Branding Guidelines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Audios Co. Record Studio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pic>
        <p:nvPicPr>
          <p:cNvPr id="1028" name="Picture 4" descr="Eskwelabs Data for Good Scholarship | Edukasyon PH">
            <a:extLst>
              <a:ext uri="{FF2B5EF4-FFF2-40B4-BE49-F238E27FC236}">
                <a16:creationId xmlns:a16="http://schemas.microsoft.com/office/drawing/2014/main" id="{A956E5A7-B8E5-4FC7-8C97-7E893813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39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Served - Your Personal Car Maintenance Advisor">
            <a:extLst>
              <a:ext uri="{FF2B5EF4-FFF2-40B4-BE49-F238E27FC236}">
                <a16:creationId xmlns:a16="http://schemas.microsoft.com/office/drawing/2014/main" id="{7C9FF338-DA60-43E9-8658-560314E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10024"/>
            <a:ext cx="2286000" cy="12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479" y="2045871"/>
            <a:ext cx="5552721" cy="731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Majority of the cars being serviced are within the 30k to 80k mileage.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E9F39AC-1C36-404E-A9C7-98A829B15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653657"/>
              </p:ext>
            </p:extLst>
          </p:nvPr>
        </p:nvGraphicFramePr>
        <p:xfrm>
          <a:off x="7086600" y="1532696"/>
          <a:ext cx="10515600" cy="707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5E0BBF0-8B79-44D8-BB67-FD20BDDF5A9E}"/>
              </a:ext>
            </a:extLst>
          </p:cNvPr>
          <p:cNvSpPr txBox="1"/>
          <p:nvPr/>
        </p:nvSpPr>
        <p:spPr>
          <a:xfrm>
            <a:off x="10591800" y="2076450"/>
            <a:ext cx="3810000" cy="78483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K Grotesk Light" panose="00000400000000000000" pitchFamily="50" charset="0"/>
              </a:rPr>
              <a:t>Hypothesis: There is an increase of customers since car owners have expired warranty when reaching this mileage.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19CEC-D947-4165-8522-4E609585D55E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53600" y="2468865"/>
            <a:ext cx="838200" cy="6172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731993"/>
              </p:ext>
            </p:extLst>
          </p:nvPr>
        </p:nvGraphicFramePr>
        <p:xfrm>
          <a:off x="533401" y="999422"/>
          <a:ext cx="16616815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2FC49A-CAEE-4F28-A772-E8FFD732B927}"/>
              </a:ext>
            </a:extLst>
          </p:cNvPr>
          <p:cNvSpPr txBox="1"/>
          <p:nvPr/>
        </p:nvSpPr>
        <p:spPr>
          <a:xfrm>
            <a:off x="5638800" y="1562100"/>
            <a:ext cx="3886200" cy="784830"/>
          </a:xfrm>
          <a:prstGeom prst="rect">
            <a:avLst/>
          </a:prstGeom>
          <a:noFill/>
          <a:ln w="9525" cap="flat" cmpd="sng" algn="ctr">
            <a:solidFill>
              <a:srgbClr val="1F3B7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1F3B73"/>
                </a:solidFill>
                <a:latin typeface="HK Grotesk Light" panose="00000400000000000000" pitchFamily="50" charset="0"/>
              </a:rPr>
              <a:t>An increase of service transactions have been observed due to new customers with recently expired manufacture warranty.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5BBE969-A931-4E2A-B973-FF29EC33785D}"/>
              </a:ext>
            </a:extLst>
          </p:cNvPr>
          <p:cNvCxnSpPr>
            <a:cxnSpLocks/>
          </p:cNvCxnSpPr>
          <p:nvPr/>
        </p:nvCxnSpPr>
        <p:spPr>
          <a:xfrm flipV="1">
            <a:off x="4953000" y="1866900"/>
            <a:ext cx="685800" cy="304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29268-CD30-4E05-BD03-5795A412D7E2}"/>
              </a:ext>
            </a:extLst>
          </p:cNvPr>
          <p:cNvSpPr/>
          <p:nvPr/>
        </p:nvSpPr>
        <p:spPr>
          <a:xfrm>
            <a:off x="3200400" y="1943100"/>
            <a:ext cx="4343400" cy="6095282"/>
          </a:xfrm>
          <a:prstGeom prst="rect">
            <a:avLst/>
          </a:prstGeom>
          <a:noFill/>
          <a:ln>
            <a:solidFill>
              <a:srgbClr val="384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0D647-FC22-41FE-A19D-FBAEAE4E68D9}"/>
              </a:ext>
            </a:extLst>
          </p:cNvPr>
          <p:cNvSpPr txBox="1"/>
          <p:nvPr/>
        </p:nvSpPr>
        <p:spPr>
          <a:xfrm>
            <a:off x="8305802" y="3086100"/>
            <a:ext cx="2438400" cy="865890"/>
          </a:xfrm>
          <a:prstGeom prst="rect">
            <a:avLst/>
          </a:prstGeom>
          <a:noFill/>
          <a:ln>
            <a:solidFill>
              <a:srgbClr val="1F3B7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EC8D1-DB4E-49AB-B227-47E62B4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1896659"/>
            <a:ext cx="7581900" cy="505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ED67C-BB38-4449-903B-68D632F5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636" y="1875511"/>
            <a:ext cx="7693563" cy="512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4DB655F0-E9D5-4006-8170-1C93979080F3}"/>
              </a:ext>
            </a:extLst>
          </p:cNvPr>
          <p:cNvSpPr txBox="1"/>
          <p:nvPr/>
        </p:nvSpPr>
        <p:spPr>
          <a:xfrm>
            <a:off x="1028701" y="1401526"/>
            <a:ext cx="7581900" cy="399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Before Logarithmic Transformation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810758CA-B9D4-483B-907F-681ECEA6816E}"/>
              </a:ext>
            </a:extLst>
          </p:cNvPr>
          <p:cNvSpPr txBox="1"/>
          <p:nvPr/>
        </p:nvSpPr>
        <p:spPr>
          <a:xfrm>
            <a:off x="9144000" y="1407554"/>
            <a:ext cx="7693563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After Logarithmic Transformation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B04CE-796F-4AB5-9EFD-A43377142B50}"/>
              </a:ext>
            </a:extLst>
          </p:cNvPr>
          <p:cNvSpPr txBox="1"/>
          <p:nvPr/>
        </p:nvSpPr>
        <p:spPr>
          <a:xfrm>
            <a:off x="1028700" y="711163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Skewness: 13.957 </a:t>
            </a:r>
          </a:p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Kurtosis: 476.541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D00A3489-864A-4DF3-AB70-97A4F367A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23389"/>
              </p:ext>
            </p:extLst>
          </p:nvPr>
        </p:nvGraphicFramePr>
        <p:xfrm>
          <a:off x="8678857" y="7202677"/>
          <a:ext cx="862384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925">
                  <a:extLst>
                    <a:ext uri="{9D8B030D-6E8A-4147-A177-3AD203B41FA5}">
                      <a16:colId xmlns:a16="http://schemas.microsoft.com/office/drawing/2014/main" val="791075007"/>
                    </a:ext>
                  </a:extLst>
                </a:gridCol>
                <a:gridCol w="1262437">
                  <a:extLst>
                    <a:ext uri="{9D8B030D-6E8A-4147-A177-3AD203B41FA5}">
                      <a16:colId xmlns:a16="http://schemas.microsoft.com/office/drawing/2014/main" val="4124562593"/>
                    </a:ext>
                  </a:extLst>
                </a:gridCol>
                <a:gridCol w="1708003">
                  <a:extLst>
                    <a:ext uri="{9D8B030D-6E8A-4147-A177-3AD203B41FA5}">
                      <a16:colId xmlns:a16="http://schemas.microsoft.com/office/drawing/2014/main" val="55129146"/>
                    </a:ext>
                  </a:extLst>
                </a:gridCol>
                <a:gridCol w="3267483">
                  <a:extLst>
                    <a:ext uri="{9D8B030D-6E8A-4147-A177-3AD203B41FA5}">
                      <a16:colId xmlns:a16="http://schemas.microsoft.com/office/drawing/2014/main" val="2146875169"/>
                    </a:ext>
                  </a:extLst>
                </a:gridCol>
              </a:tblGrid>
              <a:tr h="2990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Normality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98566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Shapiro 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0.9826858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8.7544357e 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Does not follow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5998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Lilliefors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75561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Kolmogorov Smirnov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9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9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54B6B-9E72-4FDA-8603-C42F4319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2019300"/>
            <a:ext cx="6310325" cy="5472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62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598698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7F6067-BC32-4AF5-8FAA-60CD6B90F548}"/>
              </a:ext>
            </a:extLst>
          </p:cNvPr>
          <p:cNvSpPr txBox="1"/>
          <p:nvPr/>
        </p:nvSpPr>
        <p:spPr>
          <a:xfrm>
            <a:off x="7581900" y="1600200"/>
            <a:ext cx="4305300" cy="954107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K Grotesk Light" panose="00000400000000000000" pitchFamily="50" charset="0"/>
              </a:rPr>
              <a:t>Most experts recommend replacing suspension parts after 80,000 km to 150,000 km.</a:t>
            </a:r>
          </a:p>
          <a:p>
            <a:r>
              <a:rPr lang="en-US" sz="1300" dirty="0">
                <a:solidFill>
                  <a:schemeClr val="tx2"/>
                </a:solidFill>
                <a:latin typeface="HK Grotesk Light" panose="00000400000000000000" pitchFamily="50" charset="0"/>
              </a:rPr>
              <a:t>Source: </a:t>
            </a:r>
            <a:r>
              <a:rPr lang="en-US" sz="13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When to inspect your steering and suspension system | MOOG (moogparts.eu)</a:t>
            </a:r>
            <a:endParaRPr lang="en-US" sz="1300" dirty="0">
              <a:solidFill>
                <a:schemeClr val="tx2"/>
              </a:solidFill>
              <a:latin typeface="HK Grotesk Light" panose="00000400000000000000" pitchFamily="50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6A8048-AD9F-41B2-8190-519A1FA16C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743700" y="2077254"/>
            <a:ext cx="838200" cy="76946"/>
          </a:xfrm>
          <a:prstGeom prst="bentConnector3">
            <a:avLst>
              <a:gd name="adj1" fmla="val 50000"/>
            </a:avLst>
          </a:prstGeom>
          <a:ln>
            <a:solidFill>
              <a:srgbClr val="1D2B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53600" y="1084611"/>
            <a:ext cx="7505701" cy="5575221"/>
            <a:chOff x="-34190" y="133349"/>
            <a:chExt cx="8326607" cy="7433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49"/>
              <a:ext cx="8292417" cy="345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Modeling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4190" y="3937020"/>
              <a:ext cx="8292417" cy="145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We got an accuracy of around </a:t>
              </a:r>
              <a:r>
                <a:rPr lang="en-US" sz="2400" b="1" dirty="0">
                  <a:solidFill>
                    <a:srgbClr val="1D2B42"/>
                  </a:solidFill>
                  <a:latin typeface="HK Grotesk Light"/>
                </a:rPr>
                <a:t>57%</a:t>
              </a: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 using the default parameters of  Random Forests &amp; AdaBoost Classifier.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1.) Improve clustering of labels.</a:t>
              </a:r>
            </a:p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2.) We will conduct hyperparameter-tuning.</a:t>
              </a: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D2B42"/>
                </a:solidFill>
                <a:latin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2552" y="402191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5124" name="Picture 4" descr="No description available.">
            <a:extLst>
              <a:ext uri="{FF2B5EF4-FFF2-40B4-BE49-F238E27FC236}">
                <a16:creationId xmlns:a16="http://schemas.microsoft.com/office/drawing/2014/main" id="{2AD96AC1-FE7A-480E-BA3C-39742F6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700"/>
            <a:ext cx="8305800" cy="623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0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05/05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The Problem</a:t>
              </a:r>
              <a:endParaRPr lang="en-US" sz="2100" dirty="0">
                <a:solidFill>
                  <a:srgbClr val="D5D8DB"/>
                </a:solidFill>
                <a:latin typeface="HK Grotesk Light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Exploratory Data Analysis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D5D8DB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Conclusions </a:t>
            </a:r>
            <a:r>
              <a:rPr lang="en-US" sz="2100">
                <a:solidFill>
                  <a:srgbClr val="D5D8DB"/>
                </a:solidFill>
                <a:latin typeface="HK Grotesk Light"/>
              </a:rPr>
              <a:t>&amp; Recommendation</a:t>
            </a:r>
            <a:endParaRPr lang="en-US" sz="21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148" y="2773679"/>
            <a:ext cx="473186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Work in progress: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Conducting normality tests on the mileage distribution.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Current Roadblock: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What are the important points when checking the normality of a distribution?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944" y="1503063"/>
            <a:ext cx="11511416" cy="724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35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8100" b="81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6547"/>
            <a:ext cx="1179759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D5D8DB"/>
                </a:solidFill>
                <a:latin typeface="Inter Bold"/>
              </a:rPr>
              <a:t>MUSIC IS THE SHORTHAND OF EMOTION.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04/26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92989"/>
            <a:ext cx="16230600" cy="875001"/>
            <a:chOff x="0" y="0"/>
            <a:chExt cx="21640800" cy="1166668"/>
          </a:xfrm>
        </p:grpSpPr>
        <p:sp>
          <p:nvSpPr>
            <p:cNvPr id="13" name="TextBox 13"/>
            <p:cNvSpPr txBox="1"/>
            <p:nvPr/>
          </p:nvSpPr>
          <p:spPr>
            <a:xfrm>
              <a:off x="11200219" y="598343"/>
              <a:ext cx="103676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Leo Tolstoy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5615" r="29864"/>
          <a:stretch>
            <a:fillRect/>
          </a:stretch>
        </p:blipFill>
        <p:spPr>
          <a:xfrm>
            <a:off x="12477750" y="-96164"/>
            <a:ext cx="5810250" cy="86951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05/26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8713"/>
            <a:ext cx="11031415" cy="6638785"/>
            <a:chOff x="0" y="133351"/>
            <a:chExt cx="14708553" cy="8851713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81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Our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Quality and value for money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Innovation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Excellent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055768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84513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06/26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66850"/>
            <a:ext cx="3047194" cy="2402207"/>
            <a:chOff x="0" y="0"/>
            <a:chExt cx="4062925" cy="32029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D5D8DB"/>
                  </a:solidFill>
                  <a:latin typeface="HK Grotesk Light"/>
                </a:rPr>
                <a:t>Daring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3169" y="1466850"/>
            <a:ext cx="3047194" cy="2402207"/>
            <a:chOff x="0" y="0"/>
            <a:chExt cx="4062925" cy="3202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Spirited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23169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7637" y="1466850"/>
            <a:ext cx="3047194" cy="2402207"/>
            <a:chOff x="0" y="0"/>
            <a:chExt cx="4062925" cy="32029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Imaginative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2106" y="1466850"/>
            <a:ext cx="3047194" cy="2402207"/>
            <a:chOff x="0" y="0"/>
            <a:chExt cx="4062925" cy="32029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Up-to-date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2" name="AutoShape 22"/>
          <p:cNvSpPr/>
          <p:nvPr/>
        </p:nvSpPr>
        <p:spPr>
          <a:xfrm>
            <a:off x="5423169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7053" y="4484884"/>
            <a:ext cx="108841" cy="2174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61521" y="4484884"/>
            <a:ext cx="108841" cy="21740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17637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7637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55990" y="4484884"/>
            <a:ext cx="108841" cy="217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82012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4182012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20365" y="4484884"/>
            <a:ext cx="108841" cy="21740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634" y="6308053"/>
            <a:ext cx="16230600" cy="1754412"/>
            <a:chOff x="0" y="0"/>
            <a:chExt cx="21640800" cy="2339216"/>
          </a:xfrm>
        </p:grpSpPr>
        <p:sp>
          <p:nvSpPr>
            <p:cNvPr id="33" name="TextBox 33"/>
            <p:cNvSpPr txBox="1"/>
            <p:nvPr/>
          </p:nvSpPr>
          <p:spPr>
            <a:xfrm>
              <a:off x="72561" y="694566"/>
              <a:ext cx="21285747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5D8DB"/>
                  </a:solidFill>
                  <a:latin typeface="Inter Bold"/>
                </a:rPr>
                <a:t>OUR PERSONALITY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1244" b="31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162" y="7707531"/>
            <a:ext cx="1315167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A comprehensive visual 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162" y="3186888"/>
            <a:ext cx="13151675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</a:t>
            </a:r>
          </a:p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Visual Identity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07/26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1690433" cy="2398534"/>
            <a:chOff x="0" y="0"/>
            <a:chExt cx="15587244" cy="31980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1558724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Iconography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90444"/>
              <a:ext cx="1260718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Guide to correct icon usage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Sizes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1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Padding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Lighting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Perspective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/>
          <p:nvPr/>
        </p:nvGrpSpPr>
        <p:grpSpPr>
          <a:xfrm>
            <a:off x="9330845" y="2650690"/>
            <a:ext cx="7928455" cy="3990225"/>
            <a:chOff x="0" y="0"/>
            <a:chExt cx="10571274" cy="5320299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2625487" y="-2363020"/>
              <a:ext cx="5320299" cy="10046340"/>
              <a:chOff x="0" y="0"/>
              <a:chExt cx="3290570" cy="3295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7809" cy="8835424"/>
              </a:xfrm>
              <a:custGeom>
                <a:avLst/>
                <a:gdLst/>
                <a:ahLst/>
                <a:cxnLst/>
                <a:rect l="l" t="t" r="r" b="b"/>
                <a:pathLst>
                  <a:path w="5327809" h="8835424">
                    <a:moveTo>
                      <a:pt x="5327809" y="31015"/>
                    </a:moveTo>
                    <a:lnTo>
                      <a:pt x="0" y="31015"/>
                    </a:lnTo>
                    <a:lnTo>
                      <a:pt x="0" y="0"/>
                    </a:lnTo>
                    <a:lnTo>
                      <a:pt x="5327809" y="0"/>
                    </a:lnTo>
                    <a:lnTo>
                      <a:pt x="5327809" y="31015"/>
                    </a:lnTo>
                    <a:close/>
                    <a:moveTo>
                      <a:pt x="5327809" y="1256111"/>
                    </a:moveTo>
                    <a:lnTo>
                      <a:pt x="0" y="1256111"/>
                    </a:lnTo>
                    <a:lnTo>
                      <a:pt x="0" y="1287126"/>
                    </a:lnTo>
                    <a:lnTo>
                      <a:pt x="5327809" y="1287126"/>
                    </a:lnTo>
                    <a:lnTo>
                      <a:pt x="5327809" y="1256111"/>
                    </a:lnTo>
                    <a:close/>
                    <a:moveTo>
                      <a:pt x="5327809" y="2516099"/>
                    </a:moveTo>
                    <a:lnTo>
                      <a:pt x="0" y="2516099"/>
                    </a:lnTo>
                    <a:lnTo>
                      <a:pt x="0" y="2547114"/>
                    </a:lnTo>
                    <a:lnTo>
                      <a:pt x="5327809" y="2547114"/>
                    </a:lnTo>
                    <a:lnTo>
                      <a:pt x="5327809" y="2516099"/>
                    </a:lnTo>
                    <a:close/>
                    <a:moveTo>
                      <a:pt x="5327809" y="3772211"/>
                    </a:moveTo>
                    <a:lnTo>
                      <a:pt x="0" y="3772211"/>
                    </a:lnTo>
                    <a:lnTo>
                      <a:pt x="0" y="3803226"/>
                    </a:lnTo>
                    <a:lnTo>
                      <a:pt x="5327809" y="3803226"/>
                    </a:lnTo>
                    <a:lnTo>
                      <a:pt x="5327809" y="3772211"/>
                    </a:lnTo>
                    <a:close/>
                    <a:moveTo>
                      <a:pt x="5327809" y="5028322"/>
                    </a:moveTo>
                    <a:lnTo>
                      <a:pt x="0" y="5028322"/>
                    </a:lnTo>
                    <a:lnTo>
                      <a:pt x="0" y="5059337"/>
                    </a:lnTo>
                    <a:lnTo>
                      <a:pt x="5327809" y="5059337"/>
                    </a:lnTo>
                    <a:lnTo>
                      <a:pt x="5327809" y="5028322"/>
                    </a:lnTo>
                    <a:close/>
                    <a:moveTo>
                      <a:pt x="5327809" y="6288310"/>
                    </a:moveTo>
                    <a:lnTo>
                      <a:pt x="0" y="6288310"/>
                    </a:lnTo>
                    <a:lnTo>
                      <a:pt x="0" y="6319325"/>
                    </a:lnTo>
                    <a:lnTo>
                      <a:pt x="5327809" y="6319325"/>
                    </a:lnTo>
                    <a:lnTo>
                      <a:pt x="5327809" y="6288310"/>
                    </a:lnTo>
                    <a:close/>
                    <a:moveTo>
                      <a:pt x="5327809" y="7544422"/>
                    </a:moveTo>
                    <a:lnTo>
                      <a:pt x="0" y="7544422"/>
                    </a:lnTo>
                    <a:lnTo>
                      <a:pt x="0" y="7575436"/>
                    </a:lnTo>
                    <a:lnTo>
                      <a:pt x="5327809" y="7575436"/>
                    </a:lnTo>
                    <a:lnTo>
                      <a:pt x="5327809" y="7544422"/>
                    </a:lnTo>
                    <a:close/>
                    <a:moveTo>
                      <a:pt x="5327809" y="8804409"/>
                    </a:moveTo>
                    <a:lnTo>
                      <a:pt x="0" y="8804409"/>
                    </a:lnTo>
                    <a:lnTo>
                      <a:pt x="0" y="8835424"/>
                    </a:lnTo>
                    <a:lnTo>
                      <a:pt x="5327809" y="8835424"/>
                    </a:lnTo>
                    <a:lnTo>
                      <a:pt x="5327809" y="8804409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244980"/>
              <a:ext cx="10571274" cy="4830340"/>
              <a:chOff x="0" y="0"/>
              <a:chExt cx="3290570" cy="3295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86195" cy="4248124"/>
              </a:xfrm>
              <a:custGeom>
                <a:avLst/>
                <a:gdLst/>
                <a:ahLst/>
                <a:cxnLst/>
                <a:rect l="l" t="t" r="r" b="b"/>
                <a:pathLst>
                  <a:path w="10586195" h="4248124">
                    <a:moveTo>
                      <a:pt x="10586195" y="14912"/>
                    </a:moveTo>
                    <a:lnTo>
                      <a:pt x="0" y="14912"/>
                    </a:lnTo>
                    <a:lnTo>
                      <a:pt x="0" y="0"/>
                    </a:lnTo>
                    <a:lnTo>
                      <a:pt x="10586195" y="0"/>
                    </a:lnTo>
                    <a:lnTo>
                      <a:pt x="10586195" y="14912"/>
                    </a:lnTo>
                    <a:close/>
                    <a:moveTo>
                      <a:pt x="10586195" y="603946"/>
                    </a:moveTo>
                    <a:lnTo>
                      <a:pt x="0" y="603946"/>
                    </a:lnTo>
                    <a:lnTo>
                      <a:pt x="0" y="618858"/>
                    </a:lnTo>
                    <a:lnTo>
                      <a:pt x="10586195" y="618858"/>
                    </a:lnTo>
                    <a:lnTo>
                      <a:pt x="10586195" y="603946"/>
                    </a:lnTo>
                    <a:close/>
                    <a:moveTo>
                      <a:pt x="10586195" y="1209755"/>
                    </a:moveTo>
                    <a:lnTo>
                      <a:pt x="0" y="1209755"/>
                    </a:lnTo>
                    <a:lnTo>
                      <a:pt x="0" y="1224668"/>
                    </a:lnTo>
                    <a:lnTo>
                      <a:pt x="10586195" y="1224668"/>
                    </a:lnTo>
                    <a:lnTo>
                      <a:pt x="10586195" y="1209755"/>
                    </a:lnTo>
                    <a:close/>
                    <a:moveTo>
                      <a:pt x="10586195" y="1813701"/>
                    </a:moveTo>
                    <a:lnTo>
                      <a:pt x="0" y="1813701"/>
                    </a:lnTo>
                    <a:lnTo>
                      <a:pt x="0" y="1828613"/>
                    </a:lnTo>
                    <a:lnTo>
                      <a:pt x="10586195" y="1828613"/>
                    </a:lnTo>
                    <a:lnTo>
                      <a:pt x="10586195" y="1813701"/>
                    </a:lnTo>
                    <a:close/>
                    <a:moveTo>
                      <a:pt x="10586195" y="2417647"/>
                    </a:moveTo>
                    <a:lnTo>
                      <a:pt x="0" y="2417647"/>
                    </a:lnTo>
                    <a:lnTo>
                      <a:pt x="0" y="2432559"/>
                    </a:lnTo>
                    <a:lnTo>
                      <a:pt x="10586195" y="2432559"/>
                    </a:lnTo>
                    <a:lnTo>
                      <a:pt x="10586195" y="2417647"/>
                    </a:lnTo>
                    <a:close/>
                    <a:moveTo>
                      <a:pt x="10586195" y="3023457"/>
                    </a:moveTo>
                    <a:lnTo>
                      <a:pt x="0" y="3023457"/>
                    </a:lnTo>
                    <a:lnTo>
                      <a:pt x="0" y="3038369"/>
                    </a:lnTo>
                    <a:lnTo>
                      <a:pt x="10586195" y="3038369"/>
                    </a:lnTo>
                    <a:lnTo>
                      <a:pt x="10586195" y="3023457"/>
                    </a:lnTo>
                    <a:close/>
                    <a:moveTo>
                      <a:pt x="10586195" y="3627402"/>
                    </a:moveTo>
                    <a:lnTo>
                      <a:pt x="0" y="3627402"/>
                    </a:lnTo>
                    <a:lnTo>
                      <a:pt x="0" y="3642314"/>
                    </a:lnTo>
                    <a:lnTo>
                      <a:pt x="10586195" y="3642314"/>
                    </a:lnTo>
                    <a:lnTo>
                      <a:pt x="10586195" y="3627402"/>
                    </a:lnTo>
                    <a:close/>
                    <a:moveTo>
                      <a:pt x="10586195" y="4233212"/>
                    </a:moveTo>
                    <a:lnTo>
                      <a:pt x="0" y="4233212"/>
                    </a:lnTo>
                    <a:lnTo>
                      <a:pt x="0" y="4248124"/>
                    </a:lnTo>
                    <a:lnTo>
                      <a:pt x="10586195" y="4248124"/>
                    </a:lnTo>
                    <a:lnTo>
                      <a:pt x="10586195" y="4233212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82271" y="3157624"/>
            <a:ext cx="2144522" cy="2144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11025" y="5474825"/>
            <a:ext cx="3087013" cy="5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 spc="-64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74474" y="3109999"/>
            <a:ext cx="4560116" cy="87672"/>
            <a:chOff x="0" y="0"/>
            <a:chExt cx="22921873" cy="4406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74474" y="5258311"/>
            <a:ext cx="4560116" cy="87672"/>
            <a:chOff x="0" y="0"/>
            <a:chExt cx="22921873" cy="440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274474" y="5579600"/>
            <a:ext cx="4560116" cy="87672"/>
            <a:chOff x="0" y="0"/>
            <a:chExt cx="22921873" cy="440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274474" y="5896084"/>
            <a:ext cx="4560116" cy="87672"/>
            <a:chOff x="0" y="0"/>
            <a:chExt cx="22921873" cy="440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1028700" y="198426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3411362"/>
            <a:ext cx="7382597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Logo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09/26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605656"/>
            <a:ext cx="105320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Our logo and the meaning behind 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10/26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33142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45715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1028700" y="59050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1028700" y="71623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1028700" y="2514420"/>
            <a:ext cx="8402020" cy="419100"/>
            <a:chOff x="0" y="0"/>
            <a:chExt cx="11202694" cy="558800"/>
          </a:xfrm>
        </p:grpSpPr>
        <p:sp>
          <p:nvSpPr>
            <p:cNvPr id="13" name="TextBox 13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771720"/>
            <a:ext cx="8402020" cy="419100"/>
            <a:chOff x="0" y="0"/>
            <a:chExt cx="11202694" cy="558800"/>
          </a:xfrm>
        </p:grpSpPr>
        <p:sp>
          <p:nvSpPr>
            <p:cNvPr id="16" name="TextBox 16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05220"/>
            <a:ext cx="8402020" cy="419100"/>
            <a:chOff x="0" y="0"/>
            <a:chExt cx="11202694" cy="558800"/>
          </a:xfrm>
        </p:grpSpPr>
        <p:sp>
          <p:nvSpPr>
            <p:cNvPr id="19" name="TextBox 19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362520"/>
            <a:ext cx="8402020" cy="419100"/>
            <a:chOff x="0" y="0"/>
            <a:chExt cx="11202694" cy="558800"/>
          </a:xfrm>
        </p:grpSpPr>
        <p:sp>
          <p:nvSpPr>
            <p:cNvPr id="22" name="TextBox 22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2018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703879" y="2895420"/>
            <a:ext cx="6555421" cy="3634570"/>
            <a:chOff x="0" y="0"/>
            <a:chExt cx="8740562" cy="48460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0"/>
              <a:ext cx="8740562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Branding milestones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1"/>
              <a:ext cx="874056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Timeline of significant events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01/05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5315" y="1128713"/>
            <a:ext cx="11074800" cy="6644581"/>
            <a:chOff x="-57847" y="133351"/>
            <a:chExt cx="14766400" cy="8859441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Introduction</a:t>
              </a:r>
              <a:endParaRPr lang="en-US" sz="9600" spc="-480" dirty="0">
                <a:solidFill>
                  <a:srgbClr val="1D2B42"/>
                </a:solidFill>
                <a:latin typeface="Inte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Why choose  the Autoserved challenge?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How did we apply the learnings from the bootcamp?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What topics we wanted to emphasize?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7847" y="4095526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There is an opportunity to help a client with their business problem.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079013"/>
              <a:ext cx="13980188" cy="960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We used the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business skills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taught in framing the problem and brainstorming of possible solutions. Furthermore, our understanding of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classification modeling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aided in the development of our solutions.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Data Cleaning &amp; Dealing with Imbalanced Dataset.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3076" name="Picture 4" descr="Eskwelabs Data for Good Scholarship | Edukasyon PH">
            <a:extLst>
              <a:ext uri="{FF2B5EF4-FFF2-40B4-BE49-F238E27FC236}">
                <a16:creationId xmlns:a16="http://schemas.microsoft.com/office/drawing/2014/main" id="{517D6042-51A5-4AAD-8499-4FEDE5199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1" b="35943"/>
          <a:stretch/>
        </p:blipFill>
        <p:spPr bwMode="auto">
          <a:xfrm>
            <a:off x="12060115" y="2935051"/>
            <a:ext cx="5676900" cy="17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toServed - Your Personal Car Maintenance Advisor">
            <a:extLst>
              <a:ext uri="{FF2B5EF4-FFF2-40B4-BE49-F238E27FC236}">
                <a16:creationId xmlns:a16="http://schemas.microsoft.com/office/drawing/2014/main" id="{09D7AD3A-580C-4353-A9F3-CA4BA084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115" y="5127077"/>
            <a:ext cx="5592994" cy="31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00A1C-90A9-4A63-89D9-04C7854B8461}"/>
              </a:ext>
            </a:extLst>
          </p:cNvPr>
          <p:cNvSpPr txBox="1"/>
          <p:nvPr/>
        </p:nvSpPr>
        <p:spPr>
          <a:xfrm>
            <a:off x="13022988" y="5067300"/>
            <a:ext cx="3810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6000" dirty="0">
                <a:solidFill>
                  <a:srgbClr val="1D2B42"/>
                </a:solidFill>
                <a:latin typeface="Inter 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8374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700" y="1702944"/>
            <a:ext cx="6432993" cy="2084882"/>
            <a:chOff x="0" y="0"/>
            <a:chExt cx="8577324" cy="2779842"/>
          </a:xfrm>
        </p:grpSpPr>
        <p:sp>
          <p:nvSpPr>
            <p:cNvPr id="6" name="AutoShape 6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Then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3054" y="5582254"/>
            <a:ext cx="2394934" cy="2325716"/>
            <a:chOff x="0" y="0"/>
            <a:chExt cx="3193246" cy="31009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4575" y="479953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3" name="Group 13"/>
          <p:cNvGrpSpPr/>
          <p:nvPr/>
        </p:nvGrpSpPr>
        <p:grpSpPr>
          <a:xfrm>
            <a:off x="1409700" y="5702671"/>
            <a:ext cx="6432993" cy="2084882"/>
            <a:chOff x="0" y="0"/>
            <a:chExt cx="8577324" cy="2779842"/>
          </a:xfrm>
        </p:grpSpPr>
        <p:sp>
          <p:nvSpPr>
            <p:cNvPr id="14" name="AutoShape 14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Now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33054" y="1582527"/>
            <a:ext cx="2394934" cy="2325716"/>
            <a:chOff x="0" y="0"/>
            <a:chExt cx="3193246" cy="31009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7748" y="0"/>
              <a:ext cx="2215033" cy="2211902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11/26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0728" y="1365334"/>
            <a:ext cx="8159488" cy="4680184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5D8D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1D2B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73005" y="2494942"/>
            <a:ext cx="2394934" cy="2325716"/>
            <a:chOff x="0" y="0"/>
            <a:chExt cx="3193246" cy="31009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12/26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1872" y="7654060"/>
            <a:ext cx="785834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Primary Logotype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1839961"/>
            <a:ext cx="7064923" cy="3730929"/>
            <a:chOff x="0" y="0"/>
            <a:chExt cx="9419898" cy="49745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350"/>
              <a:ext cx="9419898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Logo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1567"/>
              <a:ext cx="8362004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988" y="984598"/>
            <a:ext cx="6219312" cy="6411542"/>
            <a:chOff x="0" y="0"/>
            <a:chExt cx="8292417" cy="8548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50"/>
              <a:ext cx="8292417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Color Guidance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644"/>
              <a:ext cx="82924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How to use our brand colors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7525" r="17525"/>
          <a:stretch>
            <a:fillRect/>
          </a:stretch>
        </p:blipFill>
        <p:spPr>
          <a:xfrm>
            <a:off x="-172151" y="-130210"/>
            <a:ext cx="10067852" cy="872915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16/26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09399"/>
            <a:ext cx="742647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ALBUM ARTWORK GUIDELINES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8565" y="820547"/>
            <a:ext cx="3050427" cy="2950464"/>
            <a:chOff x="0" y="0"/>
            <a:chExt cx="4067236" cy="3933952"/>
          </a:xfrm>
        </p:grpSpPr>
        <p:sp>
          <p:nvSpPr>
            <p:cNvPr id="10" name="AutoShape 10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The band's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vision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08873" y="820547"/>
            <a:ext cx="3050427" cy="2950464"/>
            <a:chOff x="0" y="0"/>
            <a:chExt cx="4067236" cy="3933952"/>
          </a:xfrm>
        </p:grpSpPr>
        <p:sp>
          <p:nvSpPr>
            <p:cNvPr id="14" name="AutoShape 14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Color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8565" y="4607035"/>
            <a:ext cx="3050427" cy="2950464"/>
            <a:chOff x="0" y="0"/>
            <a:chExt cx="4067236" cy="3933952"/>
          </a:xfrm>
        </p:grpSpPr>
        <p:sp>
          <p:nvSpPr>
            <p:cNvPr id="18" name="AutoShape 18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Imagery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and style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08873" y="4607035"/>
            <a:ext cx="3050427" cy="2950464"/>
            <a:chOff x="0" y="0"/>
            <a:chExt cx="4067236" cy="3933952"/>
          </a:xfrm>
        </p:grpSpPr>
        <p:sp>
          <p:nvSpPr>
            <p:cNvPr id="22" name="AutoShape 22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Album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details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17/27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1634" y="403070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TextBox 9"/>
          <p:cNvSpPr txBox="1"/>
          <p:nvPr/>
        </p:nvSpPr>
        <p:spPr>
          <a:xfrm>
            <a:off x="13465723" y="2564336"/>
            <a:ext cx="375561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Type family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34" y="2217944"/>
            <a:ext cx="108854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1D2B42"/>
                </a:solidFill>
                <a:latin typeface="Inter Bold"/>
              </a:rPr>
              <a:t>Typography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04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Cc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04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04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104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Uu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661" y="4724625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Dd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3661" y="5270469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Jj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53661" y="5816314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3661" y="6362158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Vv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43530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43530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Kk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3530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Qq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3530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Ww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6145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Ff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16145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6145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Rr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6145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Xx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3581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 u="none">
                <a:solidFill>
                  <a:srgbClr val="1D2B42"/>
                </a:solidFill>
                <a:latin typeface="Inter Bold"/>
              </a:rPr>
              <a:t>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81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Gg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581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581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5816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Yy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8431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Bb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08431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Hh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8431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Nn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08431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08431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Zz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2294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3661" y="6908003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43530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516145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35816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8431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82294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53661" y="7453847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43530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16145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50" name="AutoShape 50"/>
          <p:cNvSpPr/>
          <p:nvPr/>
        </p:nvSpPr>
        <p:spPr>
          <a:xfrm>
            <a:off x="1028700" y="175886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51" name="Group 51"/>
          <p:cNvGrpSpPr/>
          <p:nvPr/>
        </p:nvGrpSpPr>
        <p:grpSpPr>
          <a:xfrm>
            <a:off x="1316593" y="4620348"/>
            <a:ext cx="4429317" cy="3218944"/>
            <a:chOff x="0" y="0"/>
            <a:chExt cx="5905755" cy="4291926"/>
          </a:xfrm>
        </p:grpSpPr>
        <p:sp>
          <p:nvSpPr>
            <p:cNvPr id="52" name="TextBox 52"/>
            <p:cNvSpPr txBox="1"/>
            <p:nvPr/>
          </p:nvSpPr>
          <p:spPr>
            <a:xfrm>
              <a:off x="0" y="333375"/>
              <a:ext cx="5905755" cy="331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1D2B42"/>
                  </a:solidFill>
                  <a:latin typeface="Inter Bold"/>
                </a:rPr>
                <a:t>Aa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723601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Inter bold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629" y="5276850"/>
            <a:ext cx="1338874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Guidelines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18/26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466354"/>
            <a:ext cx="16230600" cy="988060"/>
            <a:chOff x="0" y="0"/>
            <a:chExt cx="21640800" cy="1317413"/>
          </a:xfrm>
        </p:grpSpPr>
        <p:sp>
          <p:nvSpPr>
            <p:cNvPr id="13" name="TextBox 13"/>
            <p:cNvSpPr txBox="1"/>
            <p:nvPr/>
          </p:nvSpPr>
          <p:spPr>
            <a:xfrm>
              <a:off x="2295842" y="-66675"/>
              <a:ext cx="17049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Things to keep in mind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04713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1958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9278"/>
          <a:stretch>
            <a:fillRect/>
          </a:stretch>
        </p:blipFill>
        <p:spPr>
          <a:xfrm>
            <a:off x="972689" y="1028700"/>
            <a:ext cx="4126523" cy="3411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4107" y="1162050"/>
            <a:ext cx="9282948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033" y="5268708"/>
            <a:ext cx="8164078" cy="2438940"/>
            <a:chOff x="0" y="0"/>
            <a:chExt cx="10885438" cy="32519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8543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Web copy and  album copy samples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4215"/>
              <a:ext cx="1088543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20/26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144" r="13144"/>
          <a:stretch>
            <a:fillRect/>
          </a:stretch>
        </p:blipFill>
        <p:spPr>
          <a:xfrm>
            <a:off x="972689" y="4762500"/>
            <a:ext cx="4126523" cy="34114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5496" y="2397101"/>
            <a:ext cx="3000910" cy="674612"/>
            <a:chOff x="0" y="0"/>
            <a:chExt cx="4001214" cy="8994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2753" y="5749403"/>
            <a:ext cx="1466396" cy="1437610"/>
            <a:chOff x="0" y="0"/>
            <a:chExt cx="1955195" cy="191681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8469" y="0"/>
              <a:ext cx="1358257" cy="135825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567643"/>
              <a:ext cx="1955195" cy="34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4"/>
                </a:lnSpc>
              </a:pPr>
              <a:r>
                <a:rPr lang="en-US" sz="1539" spc="-3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38600"/>
            <a:ext cx="16230600" cy="3848100"/>
            <a:chOff x="0" y="0"/>
            <a:chExt cx="21640800" cy="513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45" r="3945"/>
            <a:stretch>
              <a:fillRect/>
            </a:stretch>
          </p:blipFill>
          <p:spPr>
            <a:xfrm>
              <a:off x="0" y="0"/>
              <a:ext cx="7128933" cy="513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85" r="3685"/>
            <a:stretch>
              <a:fillRect/>
            </a:stretch>
          </p:blipFill>
          <p:spPr>
            <a:xfrm>
              <a:off x="7255933" y="0"/>
              <a:ext cx="7128933" cy="513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003" r="4003"/>
            <a:stretch>
              <a:fillRect/>
            </a:stretch>
          </p:blipFill>
          <p:spPr>
            <a:xfrm>
              <a:off x="14511867" y="0"/>
              <a:ext cx="7128933" cy="5130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101634" y="2703512"/>
            <a:ext cx="43563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Photography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8071" y="2722562"/>
            <a:ext cx="82109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8" y="4207621"/>
            <a:ext cx="2718943" cy="14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22/26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451" y="1009650"/>
            <a:ext cx="1570909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GUIDE TO USING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9616" y="4591050"/>
            <a:ext cx="16230600" cy="2514600"/>
            <a:chOff x="0" y="0"/>
            <a:chExt cx="21640800" cy="335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8194" b="8194"/>
            <a:stretch>
              <a:fillRect/>
            </a:stretch>
          </p:blipFill>
          <p:spPr>
            <a:xfrm>
              <a:off x="0" y="0"/>
              <a:ext cx="7128933" cy="3352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4726" b="14726"/>
            <a:stretch>
              <a:fillRect/>
            </a:stretch>
          </p:blipFill>
          <p:spPr>
            <a:xfrm>
              <a:off x="7255933" y="0"/>
              <a:ext cx="7128933" cy="3352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26484" b="26484"/>
            <a:stretch>
              <a:fillRect/>
            </a:stretch>
          </p:blipFill>
          <p:spPr>
            <a:xfrm>
              <a:off x="14511867" y="0"/>
              <a:ext cx="7128933" cy="335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8945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7764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white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45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7764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072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072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Use of overlays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2657475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3758" b="5637"/>
          <a:stretch>
            <a:fillRect/>
          </a:stretch>
        </p:blipFill>
        <p:spPr>
          <a:xfrm>
            <a:off x="8526449" y="2657633"/>
            <a:ext cx="8732851" cy="52765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23/26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669" y="3789045"/>
            <a:ext cx="47318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3268846"/>
            <a:ext cx="532669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D2B42"/>
                </a:solidFill>
                <a:latin typeface="Inter Bold"/>
              </a:rPr>
              <a:t>GUIDE TO USING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24/26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31705" y="3321971"/>
            <a:ext cx="2562579" cy="3589449"/>
            <a:chOff x="0" y="0"/>
            <a:chExt cx="3416772" cy="4785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28961" cy="1028961"/>
            </a:xfrm>
            <a:prstGeom prst="rect">
              <a:avLst/>
            </a:prstGeom>
          </p:spPr>
        </p:pic>
        <p:sp>
          <p:nvSpPr>
            <p:cNvPr id="15" name="AutoShape 1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Facebook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4213" y="3321971"/>
            <a:ext cx="2562579" cy="3589449"/>
            <a:chOff x="0" y="0"/>
            <a:chExt cx="3416772" cy="47859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563" cy="1008563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Twitter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96721" y="3321971"/>
            <a:ext cx="2562579" cy="3589449"/>
            <a:chOff x="0" y="0"/>
            <a:chExt cx="3416772" cy="478593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099" cy="979099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Pinterest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816" b="10816"/>
          <a:stretch>
            <a:fillRect/>
          </a:stretch>
        </p:blipFill>
        <p:spPr>
          <a:xfrm>
            <a:off x="1028700" y="4712232"/>
            <a:ext cx="4429317" cy="247027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29342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8014" b="8014"/>
          <a:stretch>
            <a:fillRect/>
          </a:stretch>
        </p:blipFill>
        <p:spPr>
          <a:xfrm>
            <a:off x="6929342" y="4712232"/>
            <a:ext cx="4429317" cy="247027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829983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4327" t="10917" r="8102" b="56522"/>
          <a:stretch>
            <a:fillRect/>
          </a:stretch>
        </p:blipFill>
        <p:spPr>
          <a:xfrm>
            <a:off x="12829983" y="4712232"/>
            <a:ext cx="4429317" cy="2470273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25/26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Sandra Mullins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Manager, Brand Equity and Identity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9342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Leonor Madrigal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9342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Head of Creative and Design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983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Camden Michaels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9983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Brand Communications Associate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Brand Team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5806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26/26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71211"/>
            <a:ext cx="5835458" cy="3744578"/>
            <a:chOff x="0" y="0"/>
            <a:chExt cx="7780611" cy="4992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7780611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Keep </a:t>
              </a:r>
            </a:p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 touch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85169"/>
              <a:ext cx="675545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The Audios Co. Team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824862" y="4688366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TextBox 10"/>
          <p:cNvSpPr txBox="1"/>
          <p:nvPr/>
        </p:nvSpPr>
        <p:spPr>
          <a:xfrm>
            <a:off x="13573828" y="3506253"/>
            <a:ext cx="3452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123 Anywhere St., Any City, State, Country 12345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2176795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4862" y="3679608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Mailing Address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24862" y="6006905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3573828" y="5145785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hello@reallygreatsite.com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24862" y="51334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Email Address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824862" y="7325444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9" name="TextBox 19"/>
          <p:cNvSpPr txBox="1"/>
          <p:nvPr/>
        </p:nvSpPr>
        <p:spPr>
          <a:xfrm>
            <a:off x="13573828" y="6502484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(123) 456 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4862" y="64901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Phone Number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7207" y="4288090"/>
            <a:ext cx="3156658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Modelling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</p:spTree>
    <p:extLst>
      <p:ext uri="{BB962C8B-B14F-4D97-AF65-F5344CB8AC3E}">
        <p14:creationId xmlns:p14="http://schemas.microsoft.com/office/powerpoint/2010/main" val="55940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2428129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1737842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2759635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3781840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4915852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712103" y="1852772"/>
            <a:ext cx="6555421" cy="3933218"/>
            <a:chOff x="0" y="133351"/>
            <a:chExt cx="8740562" cy="464316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1"/>
              <a:ext cx="8740562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Features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63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 lang="en-US" sz="2800" dirty="0">
                <a:solidFill>
                  <a:srgbClr val="1D2B42"/>
                </a:solidFill>
                <a:latin typeface="HK Grotesk Light"/>
              </a:endParaRP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3544544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4560653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566144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5882378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6726142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9" name="Group 21"/>
          <p:cNvGrpSpPr/>
          <p:nvPr/>
        </p:nvGrpSpPr>
        <p:grpSpPr>
          <a:xfrm>
            <a:off x="933712" y="7003707"/>
            <a:ext cx="8410488" cy="436017"/>
            <a:chOff x="-1" y="-9525"/>
            <a:chExt cx="11213983" cy="581356"/>
          </a:xfrm>
        </p:grpSpPr>
        <p:sp>
          <p:nvSpPr>
            <p:cNvPr id="40" name="TextBox 22"/>
            <p:cNvSpPr txBox="1"/>
            <p:nvPr/>
          </p:nvSpPr>
          <p:spPr>
            <a:xfrm>
              <a:off x="4455940" y="31882"/>
              <a:ext cx="6758042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Brief description of the completed service.</a:t>
              </a:r>
            </a:p>
          </p:txBody>
        </p:sp>
        <p:sp>
          <p:nvSpPr>
            <p:cNvPr id="41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Package</a:t>
              </a:r>
            </a:p>
          </p:txBody>
        </p:sp>
      </p:grpSp>
      <p:pic>
        <p:nvPicPr>
          <p:cNvPr id="45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745" y="1181100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7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3312CD3-24AF-4D42-A5B6-B17EF7B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901832"/>
              </p:ext>
            </p:extLst>
          </p:nvPr>
        </p:nvGraphicFramePr>
        <p:xfrm>
          <a:off x="304800" y="392948"/>
          <a:ext cx="10515600" cy="8186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014345" y="3910633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275919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9003" y="2679901"/>
            <a:ext cx="529565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chemeClr val="tx2"/>
                </a:solidFill>
                <a:latin typeface="HK Grotesk Light"/>
              </a:rPr>
              <a:t>On average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, 3 out of every 5 car owners </a:t>
            </a:r>
            <a:r>
              <a:rPr lang="en-US" dirty="0">
                <a:solidFill>
                  <a:schemeClr val="tx2"/>
                </a:solidFill>
                <a:latin typeface="HK Grotesk Light"/>
              </a:rPr>
              <a:t>go visit the car service centers for an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211061"/>
              </p:ext>
            </p:extLst>
          </p:nvPr>
        </p:nvGraphicFramePr>
        <p:xfrm>
          <a:off x="514613" y="2116115"/>
          <a:ext cx="11191966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46BEFD-A4FE-462B-B5B3-ED5055F624A3}"/>
              </a:ext>
            </a:extLst>
          </p:cNvPr>
          <p:cNvSpPr txBox="1"/>
          <p:nvPr/>
        </p:nvSpPr>
        <p:spPr>
          <a:xfrm>
            <a:off x="11847103" y="4131783"/>
            <a:ext cx="5295657" cy="1463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chemeClr val="tx2"/>
                </a:solidFill>
                <a:latin typeface="HK Grotesk Light"/>
              </a:rPr>
              <a:t>The recommended oil-change intervals for using mineral oil are at 3000 km, 5000 km, or six months (whichever comes first).</a:t>
            </a:r>
          </a:p>
          <a:p>
            <a:pPr>
              <a:lnSpc>
                <a:spcPts val="2940"/>
              </a:lnSpc>
            </a:pPr>
            <a:r>
              <a:rPr lang="en-US" sz="1600" dirty="0">
                <a:solidFill>
                  <a:schemeClr val="tx2"/>
                </a:solidFill>
                <a:latin typeface="HK Grotesk Light"/>
              </a:rPr>
              <a:t>Source: Top Gear Philippines</a:t>
            </a:r>
          </a:p>
        </p:txBody>
      </p:sp>
    </p:spTree>
    <p:extLst>
      <p:ext uri="{BB962C8B-B14F-4D97-AF65-F5344CB8AC3E}">
        <p14:creationId xmlns:p14="http://schemas.microsoft.com/office/powerpoint/2010/main" val="262875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486910"/>
            <a:ext cx="50673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brands of Ford and Chevrolet topped the charts with the highest maintenance cost per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813997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523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2097</Words>
  <Application>Microsoft Office PowerPoint</Application>
  <PresentationFormat>Custom</PresentationFormat>
  <Paragraphs>469</Paragraphs>
  <Slides>44</Slides>
  <Notes>1</Notes>
  <HiddenSlides>30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HK Grotesk Light</vt:lpstr>
      <vt:lpstr>Calibri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Padayao</cp:lastModifiedBy>
  <cp:revision>76</cp:revision>
  <dcterms:created xsi:type="dcterms:W3CDTF">2006-08-16T00:00:00Z</dcterms:created>
  <dcterms:modified xsi:type="dcterms:W3CDTF">2021-04-04T10:14:16Z</dcterms:modified>
  <dc:identifier>DAEZd76D70o</dc:identifier>
</cp:coreProperties>
</file>